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6" r:id="rId3"/>
    <p:sldId id="257" r:id="rId4"/>
    <p:sldId id="260" r:id="rId5"/>
    <p:sldId id="259" r:id="rId6"/>
    <p:sldId id="258" r:id="rId7"/>
    <p:sldId id="262" r:id="rId8"/>
    <p:sldId id="263" r:id="rId9"/>
    <p:sldId id="264" r:id="rId10"/>
    <p:sldId id="265" r:id="rId11"/>
    <p:sldId id="273" r:id="rId12"/>
    <p:sldId id="267" r:id="rId13"/>
    <p:sldId id="272" r:id="rId14"/>
    <p:sldId id="268" r:id="rId15"/>
    <p:sldId id="269" r:id="rId16"/>
    <p:sldId id="270" r:id="rId17"/>
    <p:sldId id="271" r:id="rId18"/>
    <p:sldId id="274" r:id="rId19"/>
    <p:sldId id="275" r:id="rId20"/>
    <p:sldId id="276" r:id="rId21"/>
    <p:sldId id="277" r:id="rId22"/>
    <p:sldId id="278" r:id="rId23"/>
    <p:sldId id="280" r:id="rId24"/>
    <p:sldId id="279" r:id="rId25"/>
    <p:sldId id="26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2EBA"/>
    <a:srgbClr val="360522"/>
    <a:srgbClr val="D80E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3940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921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566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3372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18035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2349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437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72262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3324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35021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1940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29153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29136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62056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5591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2766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9680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7290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1402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7429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1046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8666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75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188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75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7C004-13BF-4681-B12E-0BDDD8E58D57}" type="datetimeFigureOut">
              <a:rPr lang="pt-BR" smtClean="0"/>
              <a:t>16/05/2022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7A8B5-AE96-4BC7-AC75-3BB3C96E73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23824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4B2B7-037E-0B52-2F9D-16ED0E70F8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Cibersegurança para Redes Sociais e Comércio Eletrônico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085CC3-CB84-D5E1-7FA4-0C450B5C06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1655762"/>
          </a:xfrm>
        </p:spPr>
        <p:txBody>
          <a:bodyPr/>
          <a:lstStyle/>
          <a:p>
            <a:r>
              <a:rPr lang="pt-BR" b="1" i="0" dirty="0">
                <a:solidFill>
                  <a:schemeClr val="tx1">
                    <a:lumMod val="85000"/>
                  </a:schemeClr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Entenda os riscos e como se proteger de ataques cibernéticos</a:t>
            </a:r>
            <a:endParaRPr lang="pt-BR" b="1" dirty="0">
              <a:solidFill>
                <a:schemeClr val="tx1">
                  <a:lumMod val="85000"/>
                </a:schemeClr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278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Principais Golpes ou Ataques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354974"/>
            <a:ext cx="10641676" cy="5137901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Golpe do Boleto/Pix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Golpe/Ataques de SMS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Golpe de Perfis Falsos (Tinder, Facebook, Instagram, etc...)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Páginas Falsas (Phising)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Ransoware (sequestrão seu computador)</a:t>
            </a:r>
          </a:p>
        </p:txBody>
      </p:sp>
      <p:pic>
        <p:nvPicPr>
          <p:cNvPr id="6146" name="Picture 2" descr="Pix ">
            <a:extLst>
              <a:ext uri="{FF2B5EF4-FFF2-40B4-BE49-F238E27FC236}">
                <a16:creationId xmlns:a16="http://schemas.microsoft.com/office/drawing/2014/main" id="{A7D38A64-BE53-5D99-DFB9-E149CDB10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6163" y="881686"/>
            <a:ext cx="4391474" cy="246717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C7BF7B-B25B-7110-DFA2-C26AD4FE9EB0}"/>
              </a:ext>
            </a:extLst>
          </p:cNvPr>
          <p:cNvSpPr txBox="1"/>
          <p:nvPr/>
        </p:nvSpPr>
        <p:spPr>
          <a:xfrm>
            <a:off x="3573781" y="6492875"/>
            <a:ext cx="8505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https://economia.ig.com.br/2022-05-09/pix-recorde-transacoes.html</a:t>
            </a:r>
          </a:p>
        </p:txBody>
      </p:sp>
    </p:spTree>
    <p:extLst>
      <p:ext uri="{BB962C8B-B14F-4D97-AF65-F5344CB8AC3E}">
        <p14:creationId xmlns:p14="http://schemas.microsoft.com/office/powerpoint/2010/main" val="1275780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Principais Golpes ou Ataques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354974"/>
            <a:ext cx="10641676" cy="5137901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Ataque de Força Bruta (Worpress, logins)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Spoofing (e-mails semanticamente semelhantes)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DDoS (ataque de negação de serviço distribuído)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Clonagem de Chip Telefônico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Vírus, Cavalos de Troias, Backdoor, DDoS, etc...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45E5E6-48D8-CACB-0AAF-DF708565AECD}"/>
              </a:ext>
            </a:extLst>
          </p:cNvPr>
          <p:cNvSpPr txBox="1"/>
          <p:nvPr/>
        </p:nvSpPr>
        <p:spPr>
          <a:xfrm>
            <a:off x="3100647" y="6492875"/>
            <a:ext cx="8978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https://www.comboinfinito.com.br/principal/salve-o-seu-computador-elimine-os-virus-impedindo-a-inicializacao-do-sistema/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7E606A6C-4598-774F-87DD-684CBBA8D2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1915" y="365125"/>
            <a:ext cx="3699009" cy="207893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339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Como se defender (Infraestrutura)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354974"/>
            <a:ext cx="10641676" cy="5137901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Antivírus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Orientar/Treinar os funcionários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Abordar em Reuniões sobre Cibersegurança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Manter Sistemas atualizados e buscar por Vulnerabilidade regularmente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39142E-BAFD-5C1B-D884-7D4FDDB04961}"/>
              </a:ext>
            </a:extLst>
          </p:cNvPr>
          <p:cNvSpPr txBox="1"/>
          <p:nvPr/>
        </p:nvSpPr>
        <p:spPr>
          <a:xfrm>
            <a:off x="3573781" y="6492875"/>
            <a:ext cx="8505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https://www.altasnet.com.br/blackberry-cylance-vs-antivirus-tradicionais-entenda-a-diferenca/</a:t>
            </a:r>
          </a:p>
        </p:txBody>
      </p:sp>
      <p:pic>
        <p:nvPicPr>
          <p:cNvPr id="11266" name="Picture 2" descr="BlackBerry Cylance vs antivírus tradicionais: entenda a diferença!">
            <a:extLst>
              <a:ext uri="{FF2B5EF4-FFF2-40B4-BE49-F238E27FC236}">
                <a16:creationId xmlns:a16="http://schemas.microsoft.com/office/drawing/2014/main" id="{E4502997-F4C1-9B4C-D53B-286BE92303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7" r="11749" b="-1022"/>
          <a:stretch/>
        </p:blipFill>
        <p:spPr bwMode="auto">
          <a:xfrm>
            <a:off x="8342449" y="1539298"/>
            <a:ext cx="3849551" cy="228247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99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Como se defender (Infraestrutura)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354974"/>
            <a:ext cx="10641676" cy="5137901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Backups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Não utilizar programas Crackeados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Segurança na rede WiFi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Evite usar redes Wi-Fi não seguras em locais públicos</a:t>
            </a:r>
          </a:p>
        </p:txBody>
      </p:sp>
      <p:pic>
        <p:nvPicPr>
          <p:cNvPr id="10242" name="Picture 2" descr="Wi-Fi – Wikipédia, a enciclopédia livre">
            <a:extLst>
              <a:ext uri="{FF2B5EF4-FFF2-40B4-BE49-F238E27FC236}">
                <a16:creationId xmlns:a16="http://schemas.microsoft.com/office/drawing/2014/main" id="{FA7D3EFA-A11D-1833-1148-921E96E96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466" y="1852676"/>
            <a:ext cx="4095551" cy="242647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13029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Como se defender (Ações Recomendadas)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354974"/>
            <a:ext cx="10641676" cy="5137901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Evitar passar dados por Telefone ou Whatsapp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Limitar Permissões de Acesso em apps/sites/sistemas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Utilizar Senhas complexas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Utilizar Autenticação em 2 etapas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Não acessar sites não seguro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E6698B-2073-2C66-6D6C-2040D25067DB}"/>
              </a:ext>
            </a:extLst>
          </p:cNvPr>
          <p:cNvSpPr txBox="1"/>
          <p:nvPr/>
        </p:nvSpPr>
        <p:spPr>
          <a:xfrm>
            <a:off x="3573781" y="6492875"/>
            <a:ext cx="8505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https://blog.mercadobitcoin.com.br/o-que-e-a-autenticacao-de-dois-fatores-conheca-sua-importancia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994833-162F-0B7A-1430-BDDD1EFEF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9300" y="3429000"/>
            <a:ext cx="5361450" cy="251611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004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Como se defender (Ações Recomendadas)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354974"/>
            <a:ext cx="10641676" cy="5137901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Não acreditar em ofertas milagrosas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Verificar E-mail recebidos antes de responder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Em serviços bancário, ter limites rígidos e ativar o limite noturno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Se for pagar via crédito em sites, utilizar Cartão de Crédito Virtual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33E240-53D2-A7E3-661D-D78B000E6D6D}"/>
              </a:ext>
            </a:extLst>
          </p:cNvPr>
          <p:cNvSpPr txBox="1"/>
          <p:nvPr/>
        </p:nvSpPr>
        <p:spPr>
          <a:xfrm>
            <a:off x="2717800" y="6492875"/>
            <a:ext cx="9361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https://www.contabeis.com.br/noticias/42288/cartao-de-credito-virtual-pode-se-tornar-obrigatorio-para-comercio-eletronico/</a:t>
            </a:r>
          </a:p>
        </p:txBody>
      </p:sp>
      <p:pic>
        <p:nvPicPr>
          <p:cNvPr id="8194" name="Picture 2" descr="Cartão de crédito virtual pode se tornar obrigatório para comércio eletrônico">
            <a:extLst>
              <a:ext uri="{FF2B5EF4-FFF2-40B4-BE49-F238E27FC236}">
                <a16:creationId xmlns:a16="http://schemas.microsoft.com/office/drawing/2014/main" id="{65B11A13-4E53-1309-04FC-AB7C54417B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61" r="2816"/>
          <a:stretch/>
        </p:blipFill>
        <p:spPr bwMode="auto">
          <a:xfrm>
            <a:off x="9600000" y="1513724"/>
            <a:ext cx="2592000" cy="191527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11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Como se defender (Outras Ações)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354974"/>
            <a:ext cx="10641676" cy="5137901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Simular ataques/catastrofes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Atenção a mecanismos de recuperação de senha: E-mail, Celular, nome da Mãe, perguntas secretas, etc...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A01EB8-F68F-E763-0C79-DE6E1ACCB91E}"/>
              </a:ext>
            </a:extLst>
          </p:cNvPr>
          <p:cNvSpPr txBox="1"/>
          <p:nvPr/>
        </p:nvSpPr>
        <p:spPr>
          <a:xfrm>
            <a:off x="3573781" y="6492875"/>
            <a:ext cx="8505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https://blog.grvppe.com/8-dicas-disaster-recovery/</a:t>
            </a:r>
          </a:p>
        </p:txBody>
      </p:sp>
      <p:pic>
        <p:nvPicPr>
          <p:cNvPr id="7170" name="Picture 2" descr="8 dicas fundamentais para planos de Disaster Recovery">
            <a:extLst>
              <a:ext uri="{FF2B5EF4-FFF2-40B4-BE49-F238E27FC236}">
                <a16:creationId xmlns:a16="http://schemas.microsoft.com/office/drawing/2014/main" id="{9D5147D4-1E1A-E4DD-21AA-3F2F5372C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800" y="1478757"/>
            <a:ext cx="4927600" cy="293491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1258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Todo crime digital tem um objetivo, descubra por qual motivos alguem atacaria sua empresa</a:t>
            </a:r>
          </a:p>
        </p:txBody>
      </p:sp>
    </p:spTree>
    <p:extLst>
      <p:ext uri="{BB962C8B-B14F-4D97-AF65-F5344CB8AC3E}">
        <p14:creationId xmlns:p14="http://schemas.microsoft.com/office/powerpoint/2010/main" val="1765320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Ataques famosos - </a:t>
            </a:r>
            <a:r>
              <a:rPr lang="pt-BR" b="1" dirty="0">
                <a:solidFill>
                  <a:srgbClr val="F22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WannaCry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A01EB8-F68F-E763-0C79-DE6E1ACCB91E}"/>
              </a:ext>
            </a:extLst>
          </p:cNvPr>
          <p:cNvSpPr txBox="1"/>
          <p:nvPr/>
        </p:nvSpPr>
        <p:spPr>
          <a:xfrm>
            <a:off x="3573781" y="6492875"/>
            <a:ext cx="8505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Fonte: https://www.kaspersky.com.br/resource-center/threats/ransomware-wannacry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DAF360-7696-863A-AEA4-F4622289A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1434802"/>
            <a:ext cx="8013700" cy="50708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C6FDC8-4934-8703-F305-FFD331864074}"/>
              </a:ext>
            </a:extLst>
          </p:cNvPr>
          <p:cNvSpPr txBox="1"/>
          <p:nvPr/>
        </p:nvSpPr>
        <p:spPr>
          <a:xfrm>
            <a:off x="8185570" y="1679674"/>
            <a:ext cx="38970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rgbClr val="F22EBA"/>
                </a:solidFill>
                <a:highlight>
                  <a:srgbClr val="360522"/>
                </a:highlight>
              </a:rPr>
              <a:t>230 mil pcs</a:t>
            </a:r>
          </a:p>
          <a:p>
            <a:r>
              <a:rPr lang="pt-BR" sz="3600" dirty="0">
                <a:solidFill>
                  <a:srgbClr val="F22EBA"/>
                </a:solidFill>
                <a:highlight>
                  <a:srgbClr val="360522"/>
                </a:highlight>
              </a:rPr>
              <a:t>US$ 4 bi de prejuízo</a:t>
            </a:r>
          </a:p>
        </p:txBody>
      </p:sp>
    </p:spTree>
    <p:extLst>
      <p:ext uri="{BB962C8B-B14F-4D97-AF65-F5344CB8AC3E}">
        <p14:creationId xmlns:p14="http://schemas.microsoft.com/office/powerpoint/2010/main" val="38873414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Ataques famosos – </a:t>
            </a:r>
            <a:r>
              <a:rPr lang="pt-BR" b="1" dirty="0">
                <a:solidFill>
                  <a:srgbClr val="F22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JBS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A01EB8-F68F-E763-0C79-DE6E1ACCB91E}"/>
              </a:ext>
            </a:extLst>
          </p:cNvPr>
          <p:cNvSpPr txBox="1"/>
          <p:nvPr/>
        </p:nvSpPr>
        <p:spPr>
          <a:xfrm>
            <a:off x="1962150" y="6492875"/>
            <a:ext cx="10117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Fonte: https://g1.globo.com/economia/noticia/2021/06/09/jbs-diz-que-pagou-11-milhoes-em-resposta-a-ataque-hacker-em-operacoes-nos-eua.ghtml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FA5EBF-7904-8091-16A9-E604704C2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245" y="3217307"/>
            <a:ext cx="8478433" cy="2743583"/>
          </a:xfrm>
          <a:prstGeom prst="rect">
            <a:avLst/>
          </a:prstGeom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890AF1DE-2CE9-7BBE-0F6A-110117626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1353887"/>
            <a:ext cx="5676899" cy="1971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C6FDC8-4934-8703-F305-FFD331864074}"/>
              </a:ext>
            </a:extLst>
          </p:cNvPr>
          <p:cNvSpPr txBox="1"/>
          <p:nvPr/>
        </p:nvSpPr>
        <p:spPr>
          <a:xfrm>
            <a:off x="7715966" y="1364749"/>
            <a:ext cx="44760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rgbClr val="F22EBA"/>
                </a:solidFill>
                <a:highlight>
                  <a:srgbClr val="360522"/>
                </a:highlight>
              </a:rPr>
              <a:t>US$ 11 mi pelo resgate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F8CD57-A100-3BB4-574F-CD5DAB9382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7275" y="4443633"/>
            <a:ext cx="4345125" cy="84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128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5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479A0-F62C-68F4-2FB3-C0BA7CF7F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77100" cy="1325563"/>
          </a:xfrm>
        </p:spPr>
        <p:txBody>
          <a:bodyPr/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Julio Cesar Urnau de Almeida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CF3CCE9-B3AF-DC63-768F-598DA9C40B8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379858" cy="352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b="1" dirty="0"/>
              <a:t>TADS ( IFPR – 2017 )</a:t>
            </a:r>
          </a:p>
          <a:p>
            <a:r>
              <a:rPr lang="pt-BR" sz="3200" b="1" dirty="0"/>
              <a:t>TADS ( FIAP – 2020 )</a:t>
            </a:r>
          </a:p>
          <a:p>
            <a:r>
              <a:rPr lang="pt-BR" sz="3200" b="1" dirty="0"/>
              <a:t>MBA Engenharia de Software ( FIAP – 2021 )</a:t>
            </a:r>
          </a:p>
          <a:p>
            <a:endParaRPr lang="pt-BR" sz="3200" b="1" dirty="0"/>
          </a:p>
          <a:p>
            <a:r>
              <a:rPr lang="pt-BR" sz="3200" b="1" dirty="0"/>
              <a:t>Ex Vendedor de E-commerce (Mercado Líder Gold)</a:t>
            </a:r>
          </a:p>
          <a:p>
            <a:r>
              <a:rPr lang="pt-BR" sz="3200" b="1" dirty="0"/>
              <a:t>CTO Academia do E-commerce &amp; LojaHub</a:t>
            </a:r>
          </a:p>
          <a:p>
            <a:endParaRPr lang="pt-BR" sz="2800" b="1" dirty="0"/>
          </a:p>
          <a:p>
            <a:endParaRPr lang="pt-BR" sz="28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E6C4A2-D411-80D1-DCE2-0BE0E1320FC9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61" t="14142" r="47603" b="36249"/>
          <a:stretch/>
        </p:blipFill>
        <p:spPr>
          <a:xfrm>
            <a:off x="9416799" y="807000"/>
            <a:ext cx="3551243" cy="49842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3346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Exemplos de Golpes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354974"/>
            <a:ext cx="10641676" cy="5137901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Simular ataques/catastrofes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Atenção a mecanismos de recuperação de senha: E-mail, Celular, nome da Mãe, perguntas secretas, etc...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A01EB8-F68F-E763-0C79-DE6E1ACCB91E}"/>
              </a:ext>
            </a:extLst>
          </p:cNvPr>
          <p:cNvSpPr txBox="1"/>
          <p:nvPr/>
        </p:nvSpPr>
        <p:spPr>
          <a:xfrm>
            <a:off x="3573781" y="6492875"/>
            <a:ext cx="8505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https://blog.grvppe.com/8-dicas-disaster-recovery/</a:t>
            </a:r>
          </a:p>
        </p:txBody>
      </p:sp>
      <p:pic>
        <p:nvPicPr>
          <p:cNvPr id="7170" name="Picture 2" descr="8 dicas fundamentais para planos de Disaster Recovery">
            <a:extLst>
              <a:ext uri="{FF2B5EF4-FFF2-40B4-BE49-F238E27FC236}">
                <a16:creationId xmlns:a16="http://schemas.microsoft.com/office/drawing/2014/main" id="{9D5147D4-1E1A-E4DD-21AA-3F2F5372C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800" y="1478757"/>
            <a:ext cx="4927600" cy="293491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1043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Exemplos de Golpes – </a:t>
            </a:r>
            <a:r>
              <a:rPr lang="pt-BR" b="1" dirty="0">
                <a:solidFill>
                  <a:srgbClr val="F22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Mercado Livre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B0B2C3-583E-7375-CB95-000A1EDD28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61" t="7030" r="3816" b="6907"/>
          <a:stretch/>
        </p:blipFill>
        <p:spPr>
          <a:xfrm>
            <a:off x="1548000" y="1764000"/>
            <a:ext cx="8244000" cy="4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27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Exemplos de Golpes - </a:t>
            </a:r>
            <a:r>
              <a:rPr lang="pt-BR" b="1" dirty="0">
                <a:solidFill>
                  <a:srgbClr val="F22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Instagram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488BFE-B5AC-4405-618D-BCF159CD600A}"/>
              </a:ext>
            </a:extLst>
          </p:cNvPr>
          <p:cNvSpPr txBox="1"/>
          <p:nvPr/>
        </p:nvSpPr>
        <p:spPr>
          <a:xfrm>
            <a:off x="3028950" y="6492875"/>
            <a:ext cx="9050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Fonte: https://www.linkedin.com/posts/allan-de-souza-santos_fala-galera-vi-muitos-instagrams-sendo-activity-6929247226539962368-6B75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E3B675-22D7-B2D4-B58A-091E7745BF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31" b="8834"/>
          <a:stretch/>
        </p:blipFill>
        <p:spPr>
          <a:xfrm>
            <a:off x="4544628" y="1894114"/>
            <a:ext cx="7355538" cy="35720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8935D4-8232-EC06-3715-2335A6C1B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102" y="1401827"/>
            <a:ext cx="4244262" cy="469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815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Sofri um Ataque o que fazer?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354974"/>
            <a:ext cx="10641676" cy="5137901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15144451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Fique por dentro de vazamentos  e ataques cibernéticos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904999"/>
            <a:ext cx="10352314" cy="3854117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Tecmundo: https://www.tecmundo.com.br/ataque-hacker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CNN Brasil: https://www.cnnbrasil.com.br/tudo-sobre/hacker/</a:t>
            </a:r>
          </a:p>
        </p:txBody>
      </p:sp>
    </p:spTree>
    <p:extLst>
      <p:ext uri="{BB962C8B-B14F-4D97-AF65-F5344CB8AC3E}">
        <p14:creationId xmlns:p14="http://schemas.microsoft.com/office/powerpoint/2010/main" val="2399161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ACA5D-80B1-39C1-189D-F57D3C42D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Você já foi Hackeado? </a:t>
            </a:r>
            <a:b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 sofreu algum tipo de Golpe?</a:t>
            </a:r>
          </a:p>
        </p:txBody>
      </p:sp>
      <p:pic>
        <p:nvPicPr>
          <p:cNvPr id="2050" name="Picture 2" descr="Novo golpe permite acesso ao Facebook, Messenger e WhatsApp da vítima -  Olhar Digital">
            <a:extLst>
              <a:ext uri="{FF2B5EF4-FFF2-40B4-BE49-F238E27FC236}">
                <a16:creationId xmlns:a16="http://schemas.microsoft.com/office/drawing/2014/main" id="{29C46CB2-3B63-FCD6-1595-844C78FA2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050" y="1895475"/>
            <a:ext cx="8191500" cy="428625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BBAFFD-02A9-6102-0AA4-393B9E74698E}"/>
              </a:ext>
            </a:extLst>
          </p:cNvPr>
          <p:cNvSpPr txBox="1"/>
          <p:nvPr/>
        </p:nvSpPr>
        <p:spPr>
          <a:xfrm>
            <a:off x="3573781" y="6492875"/>
            <a:ext cx="8505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https://olhardigital.com.br/2019/07/23/noticias/novo-golpe-permite-acesso-ao-facebook-messenger-e-whatsapp-da-vitima/</a:t>
            </a:r>
          </a:p>
        </p:txBody>
      </p:sp>
    </p:spTree>
    <p:extLst>
      <p:ext uri="{BB962C8B-B14F-4D97-AF65-F5344CB8AC3E}">
        <p14:creationId xmlns:p14="http://schemas.microsoft.com/office/powerpoint/2010/main" val="1416140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6D639-40E7-C936-5BCA-27574A564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Conteúdo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A3693A1-E9F1-69DD-F70C-5083E85C90B0}"/>
              </a:ext>
            </a:extLst>
          </p:cNvPr>
          <p:cNvSpPr/>
          <p:nvPr/>
        </p:nvSpPr>
        <p:spPr>
          <a:xfrm>
            <a:off x="3217861" y="1600200"/>
            <a:ext cx="5756278" cy="676275"/>
          </a:xfrm>
          <a:prstGeom prst="roundRect">
            <a:avLst/>
          </a:prstGeom>
          <a:solidFill>
            <a:srgbClr val="F22EBA"/>
          </a:solidFill>
          <a:ln w="28575">
            <a:solidFill>
              <a:srgbClr val="D80E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bg1"/>
                </a:solidFill>
              </a:rPr>
              <a:t>O que é Cibersegurança?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3B7A599-6EF5-6B27-80B2-6C6F8DAD8820}"/>
              </a:ext>
            </a:extLst>
          </p:cNvPr>
          <p:cNvSpPr/>
          <p:nvPr/>
        </p:nvSpPr>
        <p:spPr>
          <a:xfrm>
            <a:off x="3217861" y="2439591"/>
            <a:ext cx="5756278" cy="676275"/>
          </a:xfrm>
          <a:prstGeom prst="roundRect">
            <a:avLst/>
          </a:prstGeom>
          <a:solidFill>
            <a:srgbClr val="F22EBA"/>
          </a:solidFill>
          <a:ln w="28575">
            <a:solidFill>
              <a:srgbClr val="D80E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bg1"/>
                </a:solidFill>
              </a:rPr>
              <a:t>O que está em risco?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8BE91F4-2D7A-779A-C821-35E980E2E66F}"/>
              </a:ext>
            </a:extLst>
          </p:cNvPr>
          <p:cNvSpPr/>
          <p:nvPr/>
        </p:nvSpPr>
        <p:spPr>
          <a:xfrm>
            <a:off x="3217861" y="3278982"/>
            <a:ext cx="5756278" cy="676275"/>
          </a:xfrm>
          <a:prstGeom prst="roundRect">
            <a:avLst/>
          </a:prstGeom>
          <a:solidFill>
            <a:srgbClr val="F22EBA"/>
          </a:solidFill>
          <a:ln w="28575">
            <a:solidFill>
              <a:srgbClr val="D80E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bg1"/>
                </a:solidFill>
              </a:rPr>
              <a:t>Qual o impacto de um ataque?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2EEB4B5-C474-53B3-F5FA-1ECE7F4FC300}"/>
              </a:ext>
            </a:extLst>
          </p:cNvPr>
          <p:cNvSpPr/>
          <p:nvPr/>
        </p:nvSpPr>
        <p:spPr>
          <a:xfrm>
            <a:off x="3217861" y="4118373"/>
            <a:ext cx="5756278" cy="676275"/>
          </a:xfrm>
          <a:prstGeom prst="roundRect">
            <a:avLst/>
          </a:prstGeom>
          <a:solidFill>
            <a:srgbClr val="F22EBA"/>
          </a:solidFill>
          <a:ln w="28575">
            <a:solidFill>
              <a:srgbClr val="D80E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bg1"/>
                </a:solidFill>
              </a:rPr>
              <a:t>Principais Golpes ou Ataques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50C5780-0F3C-FF25-B3C9-4190C2828D53}"/>
              </a:ext>
            </a:extLst>
          </p:cNvPr>
          <p:cNvSpPr/>
          <p:nvPr/>
        </p:nvSpPr>
        <p:spPr>
          <a:xfrm>
            <a:off x="3217861" y="4957763"/>
            <a:ext cx="5756278" cy="676275"/>
          </a:xfrm>
          <a:prstGeom prst="roundRect">
            <a:avLst/>
          </a:prstGeom>
          <a:solidFill>
            <a:srgbClr val="F22EBA"/>
          </a:solidFill>
          <a:ln w="28575">
            <a:solidFill>
              <a:srgbClr val="D80E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bg1"/>
                </a:solidFill>
              </a:rPr>
              <a:t>Como se defender</a:t>
            </a:r>
          </a:p>
        </p:txBody>
      </p:sp>
    </p:spTree>
    <p:extLst>
      <p:ext uri="{BB962C8B-B14F-4D97-AF65-F5344CB8AC3E}">
        <p14:creationId xmlns:p14="http://schemas.microsoft.com/office/powerpoint/2010/main" val="1705234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é Cibersegurança ou Cybersecurity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87BF806-AF1C-C43F-3E32-661E7E87161D}"/>
              </a:ext>
            </a:extLst>
          </p:cNvPr>
          <p:cNvGrpSpPr/>
          <p:nvPr/>
        </p:nvGrpSpPr>
        <p:grpSpPr>
          <a:xfrm>
            <a:off x="838200" y="1905000"/>
            <a:ext cx="10289572" cy="3102429"/>
            <a:chOff x="838200" y="1905000"/>
            <a:chExt cx="10289572" cy="31024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C6E67FA-45DD-EAED-C734-0DFF7373F6FB}"/>
                </a:ext>
              </a:extLst>
            </p:cNvPr>
            <p:cNvSpPr/>
            <p:nvPr/>
          </p:nvSpPr>
          <p:spPr>
            <a:xfrm>
              <a:off x="838200" y="1905000"/>
              <a:ext cx="9713686" cy="2202544"/>
            </a:xfrm>
            <a:prstGeom prst="rect">
              <a:avLst/>
            </a:prstGeom>
            <a:solidFill>
              <a:schemeClr val="tx2">
                <a:lumMod val="10000"/>
              </a:schemeClr>
            </a:solidFill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dirty="0"/>
                <a:t>Cibersegurança é a prática que protege computadores e servidores, dispositivos móveis, sistemas eletrônicos, redes e dados contra ataques maliciosos.</a:t>
              </a:r>
              <a:endParaRPr lang="pt-BR" sz="3200" b="1" dirty="0"/>
            </a:p>
          </p:txBody>
        </p:sp>
        <p:pic>
          <p:nvPicPr>
            <p:cNvPr id="3074" name="Picture 2" descr="Baixar Kaspersky Antivirus grátis - Última versão 2022">
              <a:extLst>
                <a:ext uri="{FF2B5EF4-FFF2-40B4-BE49-F238E27FC236}">
                  <a16:creationId xmlns:a16="http://schemas.microsoft.com/office/drawing/2014/main" id="{B248F5F1-8A3E-083D-2A93-FD5A548C3A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7606" y="3336018"/>
              <a:ext cx="1970166" cy="1671411"/>
            </a:xfrm>
            <a:prstGeom prst="rect">
              <a:avLst/>
            </a:prstGeom>
            <a:noFill/>
            <a:ln w="38100">
              <a:solidFill>
                <a:schemeClr val="accent1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6208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é Cibersegurança ou Cybersecurity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87BF806-AF1C-C43F-3E32-661E7E87161D}"/>
              </a:ext>
            </a:extLst>
          </p:cNvPr>
          <p:cNvGrpSpPr/>
          <p:nvPr/>
        </p:nvGrpSpPr>
        <p:grpSpPr>
          <a:xfrm>
            <a:off x="838200" y="1905000"/>
            <a:ext cx="10289572" cy="3102429"/>
            <a:chOff x="838200" y="1905000"/>
            <a:chExt cx="10289572" cy="31024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C6E67FA-45DD-EAED-C734-0DFF7373F6FB}"/>
                </a:ext>
              </a:extLst>
            </p:cNvPr>
            <p:cNvSpPr/>
            <p:nvPr/>
          </p:nvSpPr>
          <p:spPr>
            <a:xfrm>
              <a:off x="838200" y="1905000"/>
              <a:ext cx="9713686" cy="2202544"/>
            </a:xfrm>
            <a:prstGeom prst="rect">
              <a:avLst/>
            </a:prstGeom>
            <a:solidFill>
              <a:schemeClr val="tx2">
                <a:lumMod val="10000"/>
              </a:schemeClr>
            </a:solidFill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200" dirty="0"/>
                <a:t>Cibersegurança é a prática que protege computadores e servidores, dispositivos móveis, sistemas eletrônicos, redes e dados contra ataques maliciosos.</a:t>
              </a:r>
              <a:endParaRPr lang="pt-BR" sz="3200" b="1" dirty="0"/>
            </a:p>
          </p:txBody>
        </p:sp>
        <p:pic>
          <p:nvPicPr>
            <p:cNvPr id="3074" name="Picture 2" descr="Baixar Kaspersky Antivirus grátis - Última versão 2022">
              <a:extLst>
                <a:ext uri="{FF2B5EF4-FFF2-40B4-BE49-F238E27FC236}">
                  <a16:creationId xmlns:a16="http://schemas.microsoft.com/office/drawing/2014/main" id="{B248F5F1-8A3E-083D-2A93-FD5A548C3A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7606" y="3336018"/>
              <a:ext cx="1970166" cy="1671411"/>
            </a:xfrm>
            <a:prstGeom prst="rect">
              <a:avLst/>
            </a:prstGeom>
            <a:noFill/>
            <a:ln w="38100">
              <a:solidFill>
                <a:schemeClr val="accent1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52D53DA0-AF55-8E7A-9EBB-BDC8DBDCAB90}"/>
              </a:ext>
            </a:extLst>
          </p:cNvPr>
          <p:cNvSpPr/>
          <p:nvPr/>
        </p:nvSpPr>
        <p:spPr>
          <a:xfrm>
            <a:off x="838200" y="5404757"/>
            <a:ext cx="10289572" cy="1088118"/>
          </a:xfrm>
          <a:prstGeom prst="rect">
            <a:avLst/>
          </a:prstGeom>
          <a:solidFill>
            <a:srgbClr val="F22EBA"/>
          </a:solidFill>
          <a:ln>
            <a:solidFill>
              <a:srgbClr val="D80E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chemeClr val="bg1"/>
                </a:solidFill>
              </a:rPr>
              <a:t>É utilizar práticas de defesas para evitar ou inibir crimes digitais(virtuais, informático, cibernético, etc...).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FC2927-2F9B-ABC3-0FA1-8FDEA1D8C1A0}"/>
              </a:ext>
            </a:extLst>
          </p:cNvPr>
          <p:cNvSpPr txBox="1"/>
          <p:nvPr/>
        </p:nvSpPr>
        <p:spPr>
          <a:xfrm>
            <a:off x="838200" y="4696871"/>
            <a:ext cx="19430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/>
              <a:t>OU SEJA</a:t>
            </a:r>
          </a:p>
        </p:txBody>
      </p:sp>
    </p:spTree>
    <p:extLst>
      <p:ext uri="{BB962C8B-B14F-4D97-AF65-F5344CB8AC3E}">
        <p14:creationId xmlns:p14="http://schemas.microsoft.com/office/powerpoint/2010/main" val="1084107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está em risco?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904999"/>
            <a:ext cx="5638800" cy="3854117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Acesso a listas e informações de clientes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Dados bancários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Precificação ou Estoque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Designs de produto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Planos de expansão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Processos de fabricação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867DAC7-5066-7C60-257E-D97FFC8C0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9393" y="1538119"/>
            <a:ext cx="6996207" cy="458787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EA6ACF-CFB0-8C3E-1C9B-0637B76845E7}"/>
              </a:ext>
            </a:extLst>
          </p:cNvPr>
          <p:cNvSpPr txBox="1"/>
          <p:nvPr/>
        </p:nvSpPr>
        <p:spPr>
          <a:xfrm>
            <a:off x="3573781" y="6492875"/>
            <a:ext cx="8505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https://mundohacker.net.br/hackers-ganham-dados-de-cartao-de-credito-por-meio-de-extensao-falsa-do-chrome/</a:t>
            </a:r>
          </a:p>
        </p:txBody>
      </p:sp>
    </p:spTree>
    <p:extLst>
      <p:ext uri="{BB962C8B-B14F-4D97-AF65-F5344CB8AC3E}">
        <p14:creationId xmlns:p14="http://schemas.microsoft.com/office/powerpoint/2010/main" val="3292640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50E5-950E-392C-9A76-D72EF3AD1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 é o impacto de um ataque?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6E67FA-45DD-EAED-C734-0DFF7373F6FB}"/>
              </a:ext>
            </a:extLst>
          </p:cNvPr>
          <p:cNvSpPr/>
          <p:nvPr/>
        </p:nvSpPr>
        <p:spPr>
          <a:xfrm>
            <a:off x="838200" y="1904999"/>
            <a:ext cx="5638800" cy="3854117"/>
          </a:xfrm>
          <a:prstGeom prst="rect">
            <a:avLst/>
          </a:prstGeom>
          <a:solidFill>
            <a:schemeClr val="tx2">
              <a:lumMod val="1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Prejuízo financeiro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Interrupção de serviços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Danos a reputação da Marca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Perca de Dados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Falência (60% M.P. Empresa 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Processos Judiciais (LGPD)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EA6ACF-CFB0-8C3E-1C9B-0637B76845E7}"/>
              </a:ext>
            </a:extLst>
          </p:cNvPr>
          <p:cNvSpPr txBox="1"/>
          <p:nvPr/>
        </p:nvSpPr>
        <p:spPr>
          <a:xfrm>
            <a:off x="3573781" y="6492875"/>
            <a:ext cx="8505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Imagem: https://www.seudinheiro.com/2020/bolsa-dolar/bolsa-dolar-3011/</a:t>
            </a:r>
          </a:p>
        </p:txBody>
      </p:sp>
      <p:pic>
        <p:nvPicPr>
          <p:cNvPr id="5122" name="Picture 2" descr="Ibovespa mercados em queda">
            <a:extLst>
              <a:ext uri="{FF2B5EF4-FFF2-40B4-BE49-F238E27FC236}">
                <a16:creationId xmlns:a16="http://schemas.microsoft.com/office/drawing/2014/main" id="{30D5CFDD-A25A-0043-1DC5-EBCECA7F3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3927" y="3114939"/>
            <a:ext cx="5791199" cy="331836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7102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D1BB33-C8D6-AC32-9FF9-FAD53F09F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190500"/>
            <a:ext cx="6612004" cy="24522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6C15AA-4DF3-AD3C-1AA4-3922C6C87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00" y="2493084"/>
            <a:ext cx="5101597" cy="2481321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58183A-90AC-5741-9981-E48B3614D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1204" y="0"/>
            <a:ext cx="5363323" cy="5763429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835976-AE87-1584-1212-2C9324374D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010" y="4899394"/>
            <a:ext cx="6582694" cy="609685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FA395845-09FF-BF66-FBD8-2789DA1D5C08}"/>
              </a:ext>
            </a:extLst>
          </p:cNvPr>
          <p:cNvGrpSpPr/>
          <p:nvPr/>
        </p:nvGrpSpPr>
        <p:grpSpPr>
          <a:xfrm>
            <a:off x="6587044" y="5596035"/>
            <a:ext cx="5604956" cy="1343213"/>
            <a:chOff x="6609571" y="5581498"/>
            <a:chExt cx="5604956" cy="134321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B0BEF82-BA64-CFDC-76A1-7638182AC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09571" y="5581498"/>
              <a:ext cx="5582429" cy="1086002"/>
            </a:xfrm>
            <a:prstGeom prst="rect">
              <a:avLst/>
            </a:prstGeom>
            <a:ln w="12700" cap="sq">
              <a:solidFill>
                <a:srgbClr val="000000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578B73C-B1D5-B294-0802-863737CF1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65519" y="6410289"/>
              <a:ext cx="5249008" cy="514422"/>
            </a:xfrm>
            <a:prstGeom prst="rect">
              <a:avLst/>
            </a:prstGeom>
            <a:ln w="12700" cap="sq">
              <a:solidFill>
                <a:srgbClr val="000000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11813CB-5164-8D86-6B4D-50E18A3906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5636" y="5596035"/>
            <a:ext cx="5658640" cy="1162212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88A40EF-6FD6-88AC-CBBE-6E92D59A49A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07225" y="2559653"/>
            <a:ext cx="6309772" cy="1738693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5989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193</TotalTime>
  <Words>802</Words>
  <Application>Microsoft Office PowerPoint</Application>
  <PresentationFormat>Widescreen</PresentationFormat>
  <Paragraphs>131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1_Office Theme</vt:lpstr>
      <vt:lpstr>Cibersegurança para Redes Sociais e Comércio Eletrônico</vt:lpstr>
      <vt:lpstr>Julio Cesar Urnau de Almeida</vt:lpstr>
      <vt:lpstr>Você já foi Hackeado?  Ou sofreu algum tipo de Golpe?</vt:lpstr>
      <vt:lpstr>Conteúdo</vt:lpstr>
      <vt:lpstr>O que é Cibersegurança ou Cybersecurity</vt:lpstr>
      <vt:lpstr>O que é Cibersegurança ou Cybersecurity</vt:lpstr>
      <vt:lpstr>O que está em risco?</vt:lpstr>
      <vt:lpstr>Qual é o impacto de um ataque?</vt:lpstr>
      <vt:lpstr>PowerPoint Presentation</vt:lpstr>
      <vt:lpstr>Principais Golpes ou Ataques</vt:lpstr>
      <vt:lpstr>Principais Golpes ou Ataques</vt:lpstr>
      <vt:lpstr>Como se defender (Infraestrutura)</vt:lpstr>
      <vt:lpstr>Como se defender (Infraestrutura)</vt:lpstr>
      <vt:lpstr>Como se defender (Ações Recomendadas)</vt:lpstr>
      <vt:lpstr>Como se defender (Ações Recomendadas)</vt:lpstr>
      <vt:lpstr>Como se defender (Outras Ações)</vt:lpstr>
      <vt:lpstr>Todo crime digital tem um objetivo, descubra por qual motivos alguem atacaria sua empresa</vt:lpstr>
      <vt:lpstr>Ataques famosos - WannaCry</vt:lpstr>
      <vt:lpstr>Ataques famosos – JBS</vt:lpstr>
      <vt:lpstr>Exemplos de Golpes</vt:lpstr>
      <vt:lpstr>Exemplos de Golpes – Mercado Livre</vt:lpstr>
      <vt:lpstr>Exemplos de Golpes - Instagram</vt:lpstr>
      <vt:lpstr>Sofri um Ataque o que fazer?</vt:lpstr>
      <vt:lpstr>Fique por dentro de vazamentos  e ataques cibernéticos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Cibersegurança para Redes Sociais e Comércio Eletrônico</dc:title>
  <dc:creator>Julio Cesar Almeida</dc:creator>
  <cp:lastModifiedBy>Julio Cesar Almeida</cp:lastModifiedBy>
  <cp:revision>14</cp:revision>
  <dcterms:created xsi:type="dcterms:W3CDTF">2022-05-17T01:20:57Z</dcterms:created>
  <dcterms:modified xsi:type="dcterms:W3CDTF">2022-05-17T04:34:00Z</dcterms:modified>
</cp:coreProperties>
</file>

<file path=docProps/thumbnail.jpeg>
</file>